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5F4"/>
    <a:srgbClr val="A6C9E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27071411155574"/>
          <c:y val="5.7620639473860695E-2"/>
          <c:w val="0.84261094066238995"/>
          <c:h val="0.92160563396146367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980-4A4E-A644-190747EF0AB2}"/>
              </c:ext>
            </c:extLst>
          </c:dPt>
          <c:dLbls>
            <c:delete val="1"/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Gesamt!$A$16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80-4A4E-A644-190747EF0AB2}"/>
            </c:ext>
          </c:extLst>
        </c:ser>
        <c:ser>
          <c:idx val="1"/>
          <c:order val="1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1980-4A4E-A644-190747EF0AB2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1980-4A4E-A644-190747EF0AB2}"/>
              </c:ext>
            </c:extLst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1980-4A4E-A644-190747EF0AB2}"/>
              </c:ext>
            </c:extLst>
          </c:dPt>
          <c:dLbls>
            <c:spPr>
              <a:pattFill prst="dkUpDiag">
                <a:fgClr>
                  <a:prstClr val="white">
                    <a:lumMod val="95000"/>
                  </a:prstClr>
                </a:fgClr>
                <a:bgClr>
                  <a:prstClr val="white"/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</c:ext>
            </c:extLst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(Gesamt!$E$5,Gesamt!$E$10,Gesamt!$E$15)</c:f>
              <c:numCache>
                <c:formatCode>#,##0\ [$€-407];\-#,##0\ [$€-407]</c:formatCode>
                <c:ptCount val="3"/>
                <c:pt idx="0">
                  <c:v>1000</c:v>
                </c:pt>
                <c:pt idx="1">
                  <c:v>150</c:v>
                </c:pt>
                <c:pt idx="2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1980-4A4E-A644-190747EF0AB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  <a:cs typeface="+mn-cs"/>
              </a:defRPr>
            </a:pPr>
            <a:r>
              <a:rPr lang="de-DE" b="1" dirty="0">
                <a:latin typeface="+mj-lt"/>
                <a:ea typeface="Batang" panose="02030600000101010101" pitchFamily="18" charset="-127"/>
              </a:rPr>
              <a:t>Marketing</a:t>
            </a:r>
          </a:p>
        </c:rich>
      </c:tx>
      <c:layout>
        <c:manualLayout>
          <c:xMode val="edge"/>
          <c:yMode val="edge"/>
          <c:x val="0.19834125806737923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Batang" panose="02030600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77104492373236E-2"/>
          <c:y val="0.1804399970836979"/>
          <c:w val="0.52504013085320855"/>
          <c:h val="0.75474518810148727"/>
        </c:manualLayout>
      </c:layout>
      <c:pieChart>
        <c:varyColors val="1"/>
        <c:ser>
          <c:idx val="0"/>
          <c:order val="0"/>
          <c:explosion val="7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468-4A63-A552-BF6880CA118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468-4A63-A552-BF6880CA118B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468-4A63-A552-BF6880CA118B}"/>
              </c:ext>
            </c:extLst>
          </c:dPt>
          <c:dLbls>
            <c:dLbl>
              <c:idx val="0"/>
              <c:layout>
                <c:manualLayout>
                  <c:x val="-0.14288254593175848"/>
                  <c:y val="-0.1222112860892388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68-4A63-A552-BF6880CA118B}"/>
                </c:ext>
              </c:extLst>
            </c:dLbl>
            <c:dLbl>
              <c:idx val="1"/>
              <c:layout>
                <c:manualLayout>
                  <c:x val="0.11017764083837346"/>
                  <c:y val="4.8148512685914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68-4A63-A552-BF6880CA118B}"/>
                </c:ext>
              </c:extLst>
            </c:dLbl>
            <c:dLbl>
              <c:idx val="2"/>
              <c:layout>
                <c:manualLayout>
                  <c:x val="8.1081314111098438E-2"/>
                  <c:y val="0.165804899387576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68-4A63-A552-BF6880CA118B}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Gesamt!$A$11:$A$13</c:f>
              <c:strCache>
                <c:ptCount val="3"/>
                <c:pt idx="0">
                  <c:v>T-Shirts</c:v>
                </c:pt>
                <c:pt idx="1">
                  <c:v>Website</c:v>
                </c:pt>
                <c:pt idx="2">
                  <c:v>Informationsblätter</c:v>
                </c:pt>
              </c:strCache>
            </c:strRef>
          </c:cat>
          <c:val>
            <c:numRef>
              <c:f>Gesamt!$E$11:$E$13</c:f>
              <c:numCache>
                <c:formatCode>#,##0\ [$€-407];\-#,##0\ [$€-407]</c:formatCode>
                <c:ptCount val="3"/>
                <c:pt idx="0">
                  <c:v>100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468-4A63-A552-BF6880CA118B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Material</a:t>
            </a:r>
          </a:p>
        </c:rich>
      </c:tx>
      <c:layout>
        <c:manualLayout>
          <c:xMode val="edge"/>
          <c:yMode val="edge"/>
          <c:x val="0.41060877694175035"/>
          <c:y val="3.57750509864899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5AB-4139-8E6A-AE8FD3F7CF13}"/>
              </c:ext>
            </c:extLst>
          </c:dPt>
          <c:dPt>
            <c:idx val="1"/>
            <c:bubble3D val="0"/>
            <c:explosion val="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5AB-4139-8E6A-AE8FD3F7CF13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5AB-4139-8E6A-AE8FD3F7CF13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D5AB-4139-8E6A-AE8FD3F7CF13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D5AB-4139-8E6A-AE8FD3F7CF13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D5AB-4139-8E6A-AE8FD3F7CF13}"/>
              </c:ext>
            </c:extLst>
          </c:dPt>
          <c:dLbls>
            <c:dLbl>
              <c:idx val="0"/>
              <c:layout>
                <c:manualLayout>
                  <c:x val="-0.12820054135264455"/>
                  <c:y val="0.17990568907818674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100 €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5AB-4139-8E6A-AE8FD3F7CF13}"/>
                </c:ext>
              </c:extLst>
            </c:dLbl>
            <c:dLbl>
              <c:idx val="1"/>
              <c:layout>
                <c:manualLayout>
                  <c:x val="-8.2718691520763193E-2"/>
                  <c:y val="-0.22788425785079269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220 €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5AB-4139-8E6A-AE8FD3F7CF13}"/>
                </c:ext>
              </c:extLst>
            </c:dLbl>
            <c:dLbl>
              <c:idx val="2"/>
              <c:layout>
                <c:manualLayout>
                  <c:x val="0.13555632537672888"/>
                  <c:y val="-5.729360330820563E-3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50 €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5AB-4139-8E6A-AE8FD3F7CF13}"/>
                </c:ext>
              </c:extLst>
            </c:dLbl>
            <c:dLbl>
              <c:idx val="3"/>
              <c:layout>
                <c:manualLayout>
                  <c:x val="7.521817822046839E-2"/>
                  <c:y val="4.921970951785372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20 €</a:t>
                    </a:r>
                  </a:p>
                </c:rich>
              </c:tx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9550838508374462E-2"/>
                      <c:h val="6.5128621167562448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D5AB-4139-8E6A-AE8FD3F7CF13}"/>
                </c:ext>
              </c:extLst>
            </c:dLbl>
            <c:dLbl>
              <c:idx val="4"/>
              <c:layout>
                <c:manualLayout>
                  <c:x val="6.8312404518233935E-2"/>
                  <c:y val="8.43682745721078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32 €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5AB-4139-8E6A-AE8FD3F7CF13}"/>
                </c:ext>
              </c:extLst>
            </c:dLbl>
            <c:dLbl>
              <c:idx val="5"/>
              <c:layout>
                <c:manualLayout>
                  <c:x val="4.8840872068813324E-2"/>
                  <c:y val="0.10322482506845145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36 €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5AB-4139-8E6A-AE8FD3F7CF13}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(Material!$A$7,Material!$A$9,Material!$A$26:$A$29)</c:f>
              <c:strCache>
                <c:ptCount val="6"/>
                <c:pt idx="0">
                  <c:v>IR Strahlquelle</c:v>
                </c:pt>
                <c:pt idx="1">
                  <c:v>Elektronik</c:v>
                </c:pt>
                <c:pt idx="2">
                  <c:v>3D Filament</c:v>
                </c:pt>
                <c:pt idx="3">
                  <c:v>Ferngesteuertes Auto</c:v>
                </c:pt>
                <c:pt idx="4">
                  <c:v>Laserpointer</c:v>
                </c:pt>
                <c:pt idx="5">
                  <c:v>Linsen</c:v>
                </c:pt>
              </c:strCache>
            </c:strRef>
          </c:cat>
          <c:val>
            <c:numRef>
              <c:f>(Material!$E$7,Material!$E$9,Material!$E$26:$E$29)</c:f>
              <c:numCache>
                <c:formatCode>#,##0.00\ "€"</c:formatCode>
                <c:ptCount val="6"/>
                <c:pt idx="0">
                  <c:v>93.65</c:v>
                </c:pt>
                <c:pt idx="1">
                  <c:v>220.79999999999998</c:v>
                </c:pt>
                <c:pt idx="2">
                  <c:v>50</c:v>
                </c:pt>
                <c:pt idx="3">
                  <c:v>20</c:v>
                </c:pt>
                <c:pt idx="4">
                  <c:v>32</c:v>
                </c:pt>
                <c:pt idx="5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5AB-4139-8E6A-AE8FD3F7CF1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Reisekoste</a:t>
            </a:r>
            <a:r>
              <a:rPr lang="de-DE" baseline="0">
                <a:latin typeface="+mj-lt"/>
              </a:rPr>
              <a:t>n</a:t>
            </a:r>
          </a:p>
        </c:rich>
      </c:tx>
      <c:layout>
        <c:manualLayout>
          <c:xMode val="edge"/>
          <c:yMode val="edge"/>
          <c:x val="0.26726171728533932"/>
          <c:y val="6.4814814814814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2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2CB-41A4-814D-D802441E0F8C}"/>
              </c:ext>
            </c:extLst>
          </c:dPt>
          <c:dPt>
            <c:idx val="1"/>
            <c:bubble3D val="0"/>
            <c:explosion val="9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2CB-41A4-814D-D802441E0F8C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CB-41A4-814D-D802441E0F8C}"/>
            </c:ext>
          </c:extLst>
        </c:ser>
        <c:ser>
          <c:idx val="3"/>
          <c:order val="1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42CB-41A4-814D-D802441E0F8C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42CB-41A4-814D-D802441E0F8C}"/>
            </c:ext>
          </c:extLst>
        </c:ser>
        <c:ser>
          <c:idx val="1"/>
          <c:order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42CB-41A4-814D-D802441E0F8C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42CB-41A4-814D-D802441E0F8C}"/>
            </c:ext>
          </c:extLst>
        </c:ser>
        <c:ser>
          <c:idx val="0"/>
          <c:order val="3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0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2-42CB-41A4-814D-D802441E0F8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CB-41A4-814D-D802441E0F8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CB-41A4-814D-D802441E0F8C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42CB-41A4-814D-D802441E0F8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0.35144</cdr:x>
      <cdr:y>0.3965</cdr:y>
    </cdr:from>
    <cdr:to>
      <cdr:x>0.73605</cdr:x>
      <cdr:y>0.85794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70218" y="1454409"/>
          <a:ext cx="1608977" cy="16925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de-DE" sz="1800" b="1" dirty="0"/>
            <a:t>GESTIKULASER</a:t>
          </a:r>
        </a:p>
        <a:p xmlns:a="http://schemas.openxmlformats.org/drawingml/2006/main">
          <a:pPr algn="ctr"/>
          <a:endParaRPr lang="de-DE" sz="1800" b="1" dirty="0"/>
        </a:p>
        <a:p xmlns:a="http://schemas.openxmlformats.org/drawingml/2006/main">
          <a:pPr algn="ctr"/>
          <a:r>
            <a:rPr lang="de-DE" sz="1800" b="1" dirty="0"/>
            <a:t>2550 €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0.37771</cdr:x>
      <cdr:y>0.53418</cdr:y>
    </cdr:from>
    <cdr:to>
      <cdr:x>0.52506</cdr:x>
      <cdr:y>0.61983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89459" y="1465354"/>
          <a:ext cx="58102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>
              <a:solidFill>
                <a:schemeClr val="tx1"/>
              </a:solidFill>
            </a:rPr>
            <a:t>T-Shirts</a:t>
          </a:r>
          <a:endParaRPr lang="de-DE" sz="11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0.06773</cdr:x>
      <cdr:y>0.43876</cdr:y>
    </cdr:from>
    <cdr:to>
      <cdr:x>0.23923</cdr:x>
      <cdr:y>0.5246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67084" y="1203595"/>
          <a:ext cx="676275" cy="2354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Website</a:t>
          </a:r>
        </a:p>
      </cdr:txBody>
    </cdr:sp>
  </cdr:relSizeAnchor>
  <cdr:relSizeAnchor xmlns:cdr="http://schemas.openxmlformats.org/drawingml/2006/chartDrawing">
    <cdr:from>
      <cdr:x>0.17939</cdr:x>
      <cdr:y>0.21085</cdr:y>
    </cdr:from>
    <cdr:to>
      <cdr:x>0.28728</cdr:x>
      <cdr:y>0.30112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707390" y="578391"/>
          <a:ext cx="425450" cy="2476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Flyer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0.48206</cdr:x>
      <cdr:y>0.65372</cdr:y>
    </cdr:from>
    <cdr:to>
      <cdr:x>0.65228</cdr:x>
      <cdr:y>0.9113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589694" y="232066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/>
            <a:t>Elektronik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0.51701</cdr:x>
      <cdr:y>0.27146</cdr:y>
    </cdr:from>
    <cdr:to>
      <cdr:x>0.68722</cdr:x>
      <cdr:y>0.33594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777406" y="963673"/>
          <a:ext cx="914400" cy="2288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IR Strahlquelle</a:t>
          </a:r>
        </a:p>
      </cdr:txBody>
    </cdr:sp>
  </cdr:relSizeAnchor>
  <cdr:relSizeAnchor xmlns:cdr="http://schemas.openxmlformats.org/drawingml/2006/chartDrawing">
    <cdr:from>
      <cdr:x>0.07245</cdr:x>
      <cdr:y>0.49685</cdr:y>
    </cdr:from>
    <cdr:to>
      <cdr:x>0.24266</cdr:x>
      <cdr:y>0.58738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389220" y="1763802"/>
          <a:ext cx="914400" cy="3213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3D Filament</a:t>
          </a:r>
        </a:p>
      </cdr:txBody>
    </cdr:sp>
  </cdr:relSizeAnchor>
  <cdr:relSizeAnchor xmlns:cdr="http://schemas.openxmlformats.org/drawingml/2006/chartDrawing">
    <cdr:from>
      <cdr:x>0.18028</cdr:x>
      <cdr:y>0.1676</cdr:y>
    </cdr:from>
    <cdr:to>
      <cdr:x>0.35049</cdr:x>
      <cdr:y>0.24702</cdr:y>
    </cdr:to>
    <cdr:sp macro="" textlink="">
      <cdr:nvSpPr>
        <cdr:cNvPr id="5" name="Textfeld 4"/>
        <cdr:cNvSpPr txBox="1"/>
      </cdr:nvSpPr>
      <cdr:spPr>
        <a:xfrm xmlns:a="http://schemas.openxmlformats.org/drawingml/2006/main">
          <a:off x="968483" y="594962"/>
          <a:ext cx="914400" cy="281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err="1"/>
            <a:t>Laserpointer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0.567</cdr:x>
      <cdr:y>0.39829</cdr:y>
    </cdr:from>
    <cdr:to>
      <cdr:x>0.79557</cdr:x>
      <cdr:y>0.51171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512184" y="1092578"/>
          <a:ext cx="609600" cy="3111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Anreise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07/08/2018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JPG>
</file>

<file path=ppt/media/image18.png>
</file>

<file path=ppt/media/image19.JPG>
</file>

<file path=ppt/media/image2.jpeg>
</file>

<file path=ppt/media/image20.png>
</file>

<file path=ppt/media/image22.png>
</file>

<file path=ppt/media/image25.png>
</file>

<file path=ppt/media/image26.JPG>
</file>

<file path=ppt/media/image27.JPG>
</file>

<file path=ppt/media/image28.JPG>
</file>

<file path=ppt/media/image29.JPG>
</file>

<file path=ppt/media/image3.jpeg>
</file>

<file path=ppt/media/image3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07.08.2018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12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07/08/2018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6" y="5855524"/>
            <a:ext cx="8503920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Cailing Fu, Anna Pryadun, </a:t>
            </a: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Daniel Wolff</a:t>
            </a:r>
            <a:endParaRPr lang="en-GB" sz="24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6" y="1556793"/>
            <a:ext cx="4389120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 dirty="0"/>
              <a:t>Der </a:t>
            </a:r>
            <a:r>
              <a:rPr lang="de-DE" sz="2400" dirty="0" err="1"/>
              <a:t>Gestikulaser</a:t>
            </a:r>
            <a:endParaRPr lang="de-DE" sz="2400" dirty="0"/>
          </a:p>
          <a:p>
            <a:pPr lvl="0">
              <a:lnSpc>
                <a:spcPct val="80000"/>
              </a:lnSpc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Eine portable Gestensteuerung für Gegenstände, die im alltäglichen Leben verwendet werden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Durch die Verwendung von </a:t>
            </a:r>
            <a:r>
              <a:rPr lang="de-DE" sz="2400" dirty="0" err="1"/>
              <a:t>Machine</a:t>
            </a:r>
            <a:r>
              <a:rPr lang="de-DE" sz="2400" dirty="0"/>
              <a:t> Learning ist die Gestenerkennung individuell auf den Benutzer angepasst</a:t>
            </a:r>
          </a:p>
          <a:p>
            <a:pPr lvl="0">
              <a:lnSpc>
                <a:spcPct val="80000"/>
              </a:lnSpc>
            </a:pPr>
            <a:endParaRPr lang="de-DE" sz="2400" dirty="0"/>
          </a:p>
        </p:txBody>
      </p:sp>
      <p:sp>
        <p:nvSpPr>
          <p:cNvPr id="5" name="Inhaltsplatzhalter 3"/>
          <p:cNvSpPr txBox="1">
            <a:spLocks noGrp="1"/>
          </p:cNvSpPr>
          <p:nvPr>
            <p:ph idx="1"/>
          </p:nvPr>
        </p:nvSpPr>
        <p:spPr>
          <a:xfrm>
            <a:off x="7599678" y="1511613"/>
            <a:ext cx="3528395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 dirty="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Steuerung Smart Home</a:t>
            </a:r>
          </a:p>
          <a:p>
            <a:pPr lvl="0">
              <a:lnSpc>
                <a:spcPct val="80000"/>
              </a:lnSpc>
            </a:pPr>
            <a:endParaRPr lang="de-DE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erader Verbinder 31"/>
          <p:cNvCxnSpPr/>
          <p:nvPr/>
        </p:nvCxnSpPr>
        <p:spPr>
          <a:xfrm flipH="1">
            <a:off x="2341418" y="6084566"/>
            <a:ext cx="4127962" cy="5518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64" idx="7"/>
          </p:cNvCxnSpPr>
          <p:nvPr/>
        </p:nvCxnSpPr>
        <p:spPr>
          <a:xfrm>
            <a:off x="5494617" y="1077404"/>
            <a:ext cx="1135881" cy="2397552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2150024" y="527308"/>
            <a:ext cx="3918435" cy="3756292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5" name="Gerader Verbinder 64"/>
          <p:cNvCxnSpPr/>
          <p:nvPr/>
        </p:nvCxnSpPr>
        <p:spPr>
          <a:xfrm flipH="1" flipV="1">
            <a:off x="3894117" y="4245031"/>
            <a:ext cx="2219630" cy="277245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/>
          <p:nvPr/>
        </p:nvCxnSpPr>
        <p:spPr>
          <a:xfrm flipV="1">
            <a:off x="8565271" y="2164375"/>
            <a:ext cx="631289" cy="1348660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/>
          <p:nvPr/>
        </p:nvCxnSpPr>
        <p:spPr>
          <a:xfrm flipH="1">
            <a:off x="9272082" y="3853620"/>
            <a:ext cx="2215069" cy="948723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0" idx="7"/>
          </p:cNvCxnSpPr>
          <p:nvPr/>
        </p:nvCxnSpPr>
        <p:spPr>
          <a:xfrm>
            <a:off x="2748441" y="4372920"/>
            <a:ext cx="3365306" cy="10719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169903" y="3948819"/>
            <a:ext cx="3020945" cy="2895940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5924553" y="-150652"/>
            <a:ext cx="10515600" cy="1325559"/>
          </a:xfrm>
        </p:spPr>
        <p:txBody>
          <a:bodyPr/>
          <a:lstStyle/>
          <a:p>
            <a:pPr lvl="0"/>
            <a:r>
              <a:rPr lang="de-DE" dirty="0"/>
              <a:t>Kostenplanung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448332"/>
              </p:ext>
            </p:extLst>
          </p:nvPr>
        </p:nvGraphicFramePr>
        <p:xfrm>
          <a:off x="5311442" y="2968304"/>
          <a:ext cx="4183380" cy="366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364004"/>
              </p:ext>
            </p:extLst>
          </p:nvPr>
        </p:nvGraphicFramePr>
        <p:xfrm>
          <a:off x="320291" y="4101559"/>
          <a:ext cx="39433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054143"/>
              </p:ext>
            </p:extLst>
          </p:nvPr>
        </p:nvGraphicFramePr>
        <p:xfrm>
          <a:off x="1695400" y="717340"/>
          <a:ext cx="5372099" cy="354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54" name="Gruppieren 53"/>
          <p:cNvGrpSpPr/>
          <p:nvPr/>
        </p:nvGrpSpPr>
        <p:grpSpPr>
          <a:xfrm>
            <a:off x="9032150" y="1316057"/>
            <a:ext cx="3020945" cy="2895940"/>
            <a:chOff x="9186297" y="1563024"/>
            <a:chExt cx="3020945" cy="2895940"/>
          </a:xfrm>
        </p:grpSpPr>
        <p:sp>
          <p:nvSpPr>
            <p:cNvPr id="39" name="Ellipse 38"/>
            <p:cNvSpPr/>
            <p:nvPr/>
          </p:nvSpPr>
          <p:spPr>
            <a:xfrm>
              <a:off x="9186297" y="1563024"/>
              <a:ext cx="3020945" cy="2895940"/>
            </a:xfrm>
            <a:prstGeom prst="ellipse">
              <a:avLst/>
            </a:prstGeom>
            <a:solidFill>
              <a:srgbClr val="D4E5F4"/>
            </a:solidFill>
            <a:ln>
              <a:noFill/>
            </a:ln>
            <a:effectLst>
              <a:outerShdw blurRad="508000" dist="38100" dir="2700000" sx="104000" sy="104000" algn="tl" rotWithShape="0">
                <a:schemeClr val="bg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aphicFrame>
          <p:nvGraphicFramePr>
            <p:cNvPr id="7" name="Diagramm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05394473"/>
                </p:ext>
              </p:extLst>
            </p:nvPr>
          </p:nvGraphicFramePr>
          <p:xfrm>
            <a:off x="9350707" y="1574165"/>
            <a:ext cx="2667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feld 42"/>
            <p:cNvSpPr txBox="1"/>
            <p:nvPr/>
          </p:nvSpPr>
          <p:spPr>
            <a:xfrm>
              <a:off x="9713240" y="3035048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dirty="0"/>
                <a:t>Unterkunft</a:t>
              </a:r>
            </a:p>
          </p:txBody>
        </p:sp>
      </p:grpSp>
      <p:sp>
        <p:nvSpPr>
          <p:cNvPr id="71" name="Textfeld 70"/>
          <p:cNvSpPr txBox="1"/>
          <p:nvPr/>
        </p:nvSpPr>
        <p:spPr>
          <a:xfrm>
            <a:off x="2142171" y="17631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Ferngesteuertes</a:t>
            </a:r>
          </a:p>
          <a:p>
            <a:r>
              <a:rPr lang="de-DE" sz="1100" dirty="0"/>
              <a:t>Auto</a:t>
            </a:r>
          </a:p>
        </p:txBody>
      </p:sp>
      <p:sp>
        <p:nvSpPr>
          <p:cNvPr id="72" name="Textfeld 71"/>
          <p:cNvSpPr txBox="1"/>
          <p:nvPr/>
        </p:nvSpPr>
        <p:spPr>
          <a:xfrm>
            <a:off x="3685628" y="1044102"/>
            <a:ext cx="5485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Linsen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2" y="1008875"/>
            <a:ext cx="2821500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3162552" y="998963"/>
            <a:ext cx="2753102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829854" y="4597182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125382" y="5090400"/>
            <a:ext cx="2821500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Studiert Computational Engineering Science an der RWTH Aachen. Interessiert sich für Programmieren, Musik und Kampfsport.</a:t>
            </a:r>
            <a:endParaRPr lang="en-GB" sz="1600" b="0" i="0" u="none" strike="noStrike" kern="1200" cap="none" spc="0" baseline="0" dirty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3139382" y="4603510"/>
            <a:ext cx="2821500" cy="1810328"/>
            <a:chOff x="3139382" y="4603510"/>
            <a:chExt cx="2821500" cy="1810328"/>
          </a:xfrm>
        </p:grpSpPr>
        <p:sp>
          <p:nvSpPr>
            <p:cNvPr id="8" name="Textfeld 13"/>
            <p:cNvSpPr txBox="1"/>
            <p:nvPr/>
          </p:nvSpPr>
          <p:spPr>
            <a:xfrm>
              <a:off x="3641808" y="4603510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3139382" y="5088279"/>
              <a:ext cx="2821500" cy="13255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Computational Engineering Science an der RWTH Aachen. Ist für Programmieren und Maschine Learning begeistert.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6071899" y="1008875"/>
            <a:ext cx="2880927" cy="5156622"/>
            <a:chOff x="6071899" y="1008875"/>
            <a:chExt cx="2880927" cy="5156622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1326" y="1008875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6497589" y="4597182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6071899" y="5088279"/>
              <a:ext cx="2856823" cy="1077218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1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9134289" y="998963"/>
            <a:ext cx="2821500" cy="5629540"/>
            <a:chOff x="9134289" y="998963"/>
            <a:chExt cx="2821500" cy="5629540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4289" y="998963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9552681" y="4597182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Anna Pryadun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9134289" y="5058844"/>
              <a:ext cx="2821500" cy="15696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Studentenwettbewerb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im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de-DE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Mikrosystemtechnik</a:t>
                </a:r>
                <a:endPara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endParaRP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 dirty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 dirty="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Durch die Verwendung eines Sensorhandschuhs zu Beginn der Inbetriebnahme, kann die Gestenerkennung individuell auf den Benutzer angepasst werden.</a:t>
            </a:r>
            <a:endParaRPr lang="en-GB" sz="2600" dirty="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9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 dirty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122" y="812828"/>
            <a:ext cx="3217783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 dirty="0" err="1"/>
              <a:t>Photomatrix</a:t>
            </a:r>
            <a:endParaRPr lang="de-DE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0" flipV="1">
            <a:off x="4948226" y="2355543"/>
            <a:ext cx="705327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867136" y="2854966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632</Words>
  <Application>Microsoft Office PowerPoint</Application>
  <PresentationFormat>Breitbild</PresentationFormat>
  <Paragraphs>115</Paragraphs>
  <Slides>14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Batang</vt:lpstr>
      <vt:lpstr>맑은 고딕</vt:lpstr>
      <vt:lpstr>UD Digi Kyokasho NK-R</vt:lpstr>
      <vt:lpstr>Arial</vt:lpstr>
      <vt:lpstr>Calibri</vt:lpstr>
      <vt:lpstr>Calibri Light</vt:lpstr>
      <vt:lpstr>Futura Bk BT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Photomatrix</vt:lpstr>
      <vt:lpstr>Photoplatte</vt:lpstr>
      <vt:lpstr>Unser Produkt</vt:lpstr>
      <vt:lpstr>Kostenplanung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Anna</cp:lastModifiedBy>
  <cp:revision>76</cp:revision>
  <dcterms:created xsi:type="dcterms:W3CDTF">2018-06-18T09:52:44Z</dcterms:created>
  <dcterms:modified xsi:type="dcterms:W3CDTF">2018-08-07T09:43:32Z</dcterms:modified>
</cp:coreProperties>
</file>

<file path=docProps/thumbnail.jpeg>
</file>